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4" r:id="rId2"/>
    <p:sldId id="275" r:id="rId3"/>
    <p:sldId id="276" r:id="rId4"/>
    <p:sldId id="277" r:id="rId5"/>
    <p:sldId id="278" r:id="rId6"/>
    <p:sldId id="280" r:id="rId7"/>
    <p:sldId id="279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</p:sldIdLst>
  <p:sldSz cx="9144000" cy="6858000" type="screen4x3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96" y="-12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046B2-F6E4-4268-A9D8-7FEE55F22E39}" type="datetimeFigureOut">
              <a:rPr lang="da-DK" smtClean="0"/>
              <a:t>13-04-2016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C94ED-0123-4FDF-969C-B93474DA514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060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927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5444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3975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5283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8477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6242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5283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8477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6242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094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5283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0910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1149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5283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5444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7401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5283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13-04-2016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5053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13-04-2016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540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13-04-2016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7830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13-04-2016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522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13-04-2016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3272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13-04-2016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802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13-04-2016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3258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13-04-2016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0172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13-04-2016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847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13-04-2016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0744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13-04-2016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299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43E9-8D2B-42F5-9A59-575151B3C724}" type="datetimeFigureOut">
              <a:rPr lang="da-DK" smtClean="0"/>
              <a:t>13-04-2016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639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800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Democratic</a:t>
            </a:r>
            <a:r>
              <a:rPr lang="en-US" dirty="0" smtClean="0"/>
              <a:t> </a:t>
            </a:r>
            <a:r>
              <a:rPr lang="en-US" dirty="0" smtClean="0"/>
              <a:t>Transition </a:t>
            </a:r>
            <a:r>
              <a:rPr lang="en-US" dirty="0" smtClean="0"/>
              <a:t>Country groups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 smtClean="0"/>
              <a:t>(</a:t>
            </a:r>
            <a:r>
              <a:rPr lang="en-US" i="1" dirty="0"/>
              <a:t>P</a:t>
            </a:r>
            <a:r>
              <a:rPr lang="en-US" dirty="0" smtClean="0"/>
              <a:t>, </a:t>
            </a:r>
            <a:r>
              <a:rPr lang="en-US" i="1" dirty="0" smtClean="0"/>
              <a:t>y</a:t>
            </a:r>
            <a:r>
              <a:rPr lang="en-US" dirty="0" smtClean="0"/>
              <a:t>)-kernels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81642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Figure 1, </a:t>
            </a:r>
            <a:r>
              <a:rPr lang="en-US" b="1" i="1" dirty="0" smtClean="0">
                <a:solidFill>
                  <a:srgbClr val="FF0000"/>
                </a:solidFill>
              </a:rPr>
              <a:t>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= </a:t>
            </a:r>
            <a:r>
              <a:rPr lang="en-US" b="1" dirty="0" smtClean="0">
                <a:solidFill>
                  <a:srgbClr val="FF0000"/>
                </a:solidFill>
              </a:rPr>
              <a:t>7565 all observations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Data below </a:t>
            </a:r>
            <a:r>
              <a:rPr lang="en-US" b="1" i="1" dirty="0">
                <a:solidFill>
                  <a:srgbClr val="FF0000"/>
                </a:solidFill>
              </a:rPr>
              <a:t>y </a:t>
            </a:r>
            <a:r>
              <a:rPr lang="en-US" b="1" dirty="0">
                <a:solidFill>
                  <a:srgbClr val="FF0000"/>
                </a:solidFill>
              </a:rPr>
              <a:t>= 6 are thin</a:t>
            </a:r>
          </a:p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cs typeface="Times New Roman" panose="02020603050405020304" pitchFamily="18" charset="0"/>
              </a:rPr>
              <a:t>First all data</a:t>
            </a:r>
          </a:p>
          <a:p>
            <a:pPr marL="0" indent="0" algn="ctr">
              <a:buNone/>
            </a:pPr>
            <a:r>
              <a:rPr lang="en-US" dirty="0" smtClean="0">
                <a:cs typeface="Times New Roman" panose="02020603050405020304" pitchFamily="18" charset="0"/>
              </a:rPr>
              <a:t>Then pairs of figures for group </a:t>
            </a:r>
          </a:p>
          <a:p>
            <a:pPr marL="0" indent="0" algn="ctr">
              <a:buNone/>
            </a:pPr>
            <a:r>
              <a:rPr lang="en-US" dirty="0" smtClean="0">
                <a:cs typeface="Times New Roman" panose="02020603050405020304" pitchFamily="18" charset="0"/>
              </a:rPr>
              <a:t>and without group </a:t>
            </a:r>
            <a:r>
              <a:rPr lang="en-US" dirty="0">
                <a:cs typeface="Times New Roman" panose="02020603050405020304" pitchFamily="18" charset="0"/>
              </a:rPr>
              <a:t/>
            </a:r>
            <a:br>
              <a:rPr lang="en-US" dirty="0">
                <a:cs typeface="Times New Roman" panose="02020603050405020304" pitchFamily="18" charset="0"/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6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4807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Europe: Roughly like All, but missing poor end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8" y="764704"/>
            <a:ext cx="8374025" cy="6093296"/>
          </a:xfrm>
        </p:spPr>
      </p:pic>
    </p:spTree>
    <p:extLst>
      <p:ext uri="{BB962C8B-B14F-4D97-AF65-F5344CB8AC3E}">
        <p14:creationId xmlns:p14="http://schemas.microsoft.com/office/powerpoint/2010/main" val="377149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4807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Without Europe: Thin top, dominated by oil + East Asia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7" y="620688"/>
            <a:ext cx="8586647" cy="6248008"/>
          </a:xfrm>
        </p:spPr>
      </p:pic>
    </p:spTree>
    <p:extLst>
      <p:ext uri="{BB962C8B-B14F-4D97-AF65-F5344CB8AC3E}">
        <p14:creationId xmlns:p14="http://schemas.microsoft.com/office/powerpoint/2010/main" val="301984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56207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Graphs for Latin America: Middle income countries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5755028"/>
              </p:ext>
            </p:extLst>
          </p:nvPr>
        </p:nvGraphicFramePr>
        <p:xfrm>
          <a:off x="179512" y="1124748"/>
          <a:ext cx="8568951" cy="4896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242"/>
                <a:gridCol w="1925607"/>
                <a:gridCol w="866523"/>
                <a:gridCol w="2118168"/>
                <a:gridCol w="866523"/>
                <a:gridCol w="2021888"/>
              </a:tblGrid>
              <a:tr h="544060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Argentina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 Salvador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Peru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060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Bolivia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Guatemala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Trinidad &amp;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44060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Brazil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Haiti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Uruguay</a:t>
                      </a:r>
                    </a:p>
                  </a:txBody>
                  <a:tcPr marL="9525" marR="9525" marT="9525" marB="0" anchor="ctr"/>
                </a:tc>
              </a:tr>
              <a:tr h="544060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Honduras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Venezuela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44060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Colombia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Jamaica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44060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Costa Rica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Mexico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44060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Cuba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Nicaragua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060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Dominican 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Panama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44060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Ecuador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Paraguay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da-DK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3244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Latin America: Missing top and bottom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0" y="692696"/>
            <a:ext cx="8459920" cy="6157958"/>
          </a:xfrm>
        </p:spPr>
      </p:pic>
    </p:spTree>
    <p:extLst>
      <p:ext uri="{BB962C8B-B14F-4D97-AF65-F5344CB8AC3E}">
        <p14:creationId xmlns:p14="http://schemas.microsoft.com/office/powerpoint/2010/main" val="1717541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Without Latin America: As all except middle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836712"/>
            <a:ext cx="8280920" cy="6025547"/>
          </a:xfrm>
        </p:spPr>
      </p:pic>
    </p:spTree>
    <p:extLst>
      <p:ext uri="{BB962C8B-B14F-4D97-AF65-F5344CB8AC3E}">
        <p14:creationId xmlns:p14="http://schemas.microsoft.com/office/powerpoint/2010/main" val="1119314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210146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Graphs for MENA: Middle income countries</a:t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 very untypical ones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regards politics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1480891"/>
              </p:ext>
            </p:extLst>
          </p:nvPr>
        </p:nvGraphicFramePr>
        <p:xfrm>
          <a:off x="179512" y="1876932"/>
          <a:ext cx="8568951" cy="3424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242"/>
                <a:gridCol w="1925607"/>
                <a:gridCol w="866523"/>
                <a:gridCol w="2118168"/>
                <a:gridCol w="866523"/>
                <a:gridCol w="2021888"/>
              </a:tblGrid>
              <a:tr h="489182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Algeria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Kuwait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Syria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9182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Azerbaijan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Lebanon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Tunisia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89182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Bahrain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Libya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Turkey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89182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Egypt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Morocco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UAE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89182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Oman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Yemen</a:t>
                      </a:r>
                    </a:p>
                  </a:txBody>
                  <a:tcPr marL="9525" marR="9525" marT="9525" marB="0" anchor="ctr"/>
                </a:tc>
              </a:tr>
              <a:tr h="489182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Iraq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Qatar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89182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Jordan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Saudi Arabia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385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MENA: Many oil countries and all Muslim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07" y="692696"/>
            <a:ext cx="8472987" cy="6165304"/>
          </a:xfrm>
        </p:spPr>
      </p:pic>
    </p:spTree>
    <p:extLst>
      <p:ext uri="{BB962C8B-B14F-4D97-AF65-F5344CB8AC3E}">
        <p14:creationId xmlns:p14="http://schemas.microsoft.com/office/powerpoint/2010/main" val="1895803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Without MENA: Like All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67022"/>
            <a:ext cx="8496944" cy="6182736"/>
          </a:xfrm>
        </p:spPr>
      </p:pic>
    </p:spTree>
    <p:extLst>
      <p:ext uri="{BB962C8B-B14F-4D97-AF65-F5344CB8AC3E}">
        <p14:creationId xmlns:p14="http://schemas.microsoft.com/office/powerpoint/2010/main" val="4138055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look very much as Figure 3 in paper: </a:t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Thus zeros do not matter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36" y="764704"/>
            <a:ext cx="8388328" cy="6103703"/>
          </a:xfrm>
        </p:spPr>
      </p:pic>
    </p:spTree>
    <p:extLst>
      <p:ext uri="{BB962C8B-B14F-4D97-AF65-F5344CB8AC3E}">
        <p14:creationId xmlns:p14="http://schemas.microsoft.com/office/powerpoint/2010/main" val="199019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Graphs for Africa: Two dubious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0894958"/>
              </p:ext>
            </p:extLst>
          </p:nvPr>
        </p:nvGraphicFramePr>
        <p:xfrm>
          <a:off x="179512" y="980724"/>
          <a:ext cx="8712967" cy="5774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3"/>
                <a:gridCol w="1440160"/>
                <a:gridCol w="648072"/>
                <a:gridCol w="1584176"/>
                <a:gridCol w="648072"/>
                <a:gridCol w="1512168"/>
                <a:gridCol w="648072"/>
                <a:gridCol w="1656184"/>
              </a:tblGrid>
              <a:tr h="481203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Angola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Côte </a:t>
                      </a:r>
                      <a:r>
                        <a:rPr lang="en-US" sz="24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d'Ivoi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Liberia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Sierra 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Leo.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1203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Benin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Djibouti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Madaga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Somalia </a:t>
                      </a:r>
                    </a:p>
                  </a:txBody>
                  <a:tcPr marL="9525" marR="9525" marT="9525" marB="0" anchor="ctr"/>
                </a:tc>
              </a:tr>
              <a:tr h="481203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Botswana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Eq.</a:t>
                      </a:r>
                      <a:r>
                        <a:rPr lang="en-US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Guinea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Malawi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South </a:t>
                      </a:r>
                      <a:r>
                        <a:rPr lang="en-US" sz="24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Afric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81203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Burkina 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Eritrea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Sudan</a:t>
                      </a:r>
                    </a:p>
                  </a:txBody>
                  <a:tcPr marL="9525" marR="9525" marT="9525" marB="0" anchor="ctr"/>
                </a:tc>
              </a:tr>
              <a:tr h="481203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Burundi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Ethiopia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Mauritania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Swaziland</a:t>
                      </a:r>
                    </a:p>
                  </a:txBody>
                  <a:tcPr marL="9525" marR="9525" marT="9525" marB="0" anchor="ctr"/>
                </a:tc>
              </a:tr>
              <a:tr h="481203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Cameroon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Gabon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Mauritius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Tanzania</a:t>
                      </a:r>
                    </a:p>
                  </a:txBody>
                  <a:tcPr marL="9525" marR="9525" marT="9525" marB="0" anchor="ctr"/>
                </a:tc>
              </a:tr>
              <a:tr h="481203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Cape 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Ver.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Gambia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Mozambiq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Togo</a:t>
                      </a:r>
                    </a:p>
                  </a:txBody>
                  <a:tcPr marL="9525" marR="9525" marT="9525" marB="0" anchor="ctr"/>
                </a:tc>
              </a:tr>
              <a:tr h="481203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Ghana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Namibia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Uganda</a:t>
                      </a:r>
                    </a:p>
                  </a:txBody>
                  <a:tcPr marL="9525" marR="9525" marT="9525" marB="0" anchor="ctr"/>
                </a:tc>
              </a:tr>
              <a:tr h="481203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Guinea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Niger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Zambia</a:t>
                      </a:r>
                    </a:p>
                  </a:txBody>
                  <a:tcPr marL="9525" marR="9525" marT="9525" marB="0" anchor="ctr"/>
                </a:tc>
              </a:tr>
              <a:tr h="481203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Comoros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Guinea-</a:t>
                      </a:r>
                      <a:r>
                        <a:rPr lang="en-US" sz="24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Bis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Nigeria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Zimbabwe</a:t>
                      </a:r>
                    </a:p>
                  </a:txBody>
                  <a:tcPr marL="9525" marR="9525" marT="9525" marB="0" anchor="ctr"/>
                </a:tc>
              </a:tr>
              <a:tr h="481203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Congo Bra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Kenya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Rwanda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da-DK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a-DK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81203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Congo Kin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Lesotho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Senegal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301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Africa: Few rich countries mostly oil exporters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32" y="633482"/>
            <a:ext cx="8532137" cy="6210525"/>
          </a:xfrm>
        </p:spPr>
      </p:pic>
    </p:spTree>
    <p:extLst>
      <p:ext uri="{BB962C8B-B14F-4D97-AF65-F5344CB8AC3E}">
        <p14:creationId xmlns:p14="http://schemas.microsoft.com/office/powerpoint/2010/main" val="229973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92696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Without Africa: Like all, but few poor countries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90" y="620688"/>
            <a:ext cx="8560620" cy="6229069"/>
          </a:xfrm>
        </p:spPr>
      </p:pic>
    </p:spTree>
    <p:extLst>
      <p:ext uri="{BB962C8B-B14F-4D97-AF65-F5344CB8AC3E}">
        <p14:creationId xmlns:p14="http://schemas.microsoft.com/office/powerpoint/2010/main" val="274983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56207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Graphs for Asia: Heterogeneous group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6606918"/>
              </p:ext>
            </p:extLst>
          </p:nvPr>
        </p:nvGraphicFramePr>
        <p:xfrm>
          <a:off x="179512" y="1124748"/>
          <a:ext cx="8568951" cy="4896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242"/>
                <a:gridCol w="1925607"/>
                <a:gridCol w="866523"/>
                <a:gridCol w="2118168"/>
                <a:gridCol w="866523"/>
                <a:gridCol w="2021888"/>
              </a:tblGrid>
              <a:tr h="544060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Afghanistan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Korea 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Singapore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060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Bangladesh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Kyrgyzstan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Sri Lanka</a:t>
                      </a:r>
                    </a:p>
                  </a:txBody>
                  <a:tcPr marL="9525" marR="9525" marT="9525" marB="0" anchor="ctr"/>
                </a:tc>
              </a:tr>
              <a:tr h="544060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Cambodia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Taiwan</a:t>
                      </a:r>
                    </a:p>
                  </a:txBody>
                  <a:tcPr marL="9525" marR="9525" marT="9525" marB="0" anchor="ctr"/>
                </a:tc>
              </a:tr>
              <a:tr h="544060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Malaysia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Tajikistan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44060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Mongolia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Thailand</a:t>
                      </a:r>
                    </a:p>
                  </a:txBody>
                  <a:tcPr marL="9525" marR="9525" marT="9525" marB="0" anchor="ctr"/>
                </a:tc>
              </a:tr>
              <a:tr h="544060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Indonesia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Myanmar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Turkmenistan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44060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Japan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Uzbekistan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44060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Kazakhstan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Pakistan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Vietnam</a:t>
                      </a:r>
                    </a:p>
                  </a:txBody>
                  <a:tcPr marL="9525" marR="9525" marT="9525" marB="0" anchor="ctr"/>
                </a:tc>
              </a:tr>
              <a:tr h="544060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Korea 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Philippines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da-DK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522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Asia: Roughly like All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71814"/>
            <a:ext cx="8352928" cy="6077944"/>
          </a:xfrm>
        </p:spPr>
      </p:pic>
    </p:spTree>
    <p:extLst>
      <p:ext uri="{BB962C8B-B14F-4D97-AF65-F5344CB8AC3E}">
        <p14:creationId xmlns:p14="http://schemas.microsoft.com/office/powerpoint/2010/main" val="59864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Without Asia: Like All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26" y="620688"/>
            <a:ext cx="8571949" cy="6237312"/>
          </a:xfrm>
        </p:spPr>
      </p:pic>
    </p:spTree>
    <p:extLst>
      <p:ext uri="{BB962C8B-B14F-4D97-AF65-F5344CB8AC3E}">
        <p14:creationId xmlns:p14="http://schemas.microsoft.com/office/powerpoint/2010/main" val="345345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Graphs for Europe. Incl. East, West and overseas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8270114"/>
              </p:ext>
            </p:extLst>
          </p:nvPr>
        </p:nvGraphicFramePr>
        <p:xfrm>
          <a:off x="179512" y="980724"/>
          <a:ext cx="8712968" cy="5774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3"/>
                <a:gridCol w="1440160"/>
                <a:gridCol w="648072"/>
                <a:gridCol w="1584176"/>
                <a:gridCol w="648072"/>
                <a:gridCol w="1584177"/>
                <a:gridCol w="576063"/>
                <a:gridCol w="1656185"/>
              </a:tblGrid>
              <a:tr h="481203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Albania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Estonia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Macedonia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Slovenia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1203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Armenia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Finland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Moldova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Spain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81203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Australia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Montenegro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Sweden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1203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Austria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Georgia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Netherlands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Switzerland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81203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Belarus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Zeal.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UK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1203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Belgium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Greece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Norway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Ukraine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81203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Bulgaria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Hungary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Poland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1203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Canada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Ireland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Portugal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USSR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81203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Croatia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Israel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Romania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Yugoslavia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1203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Czech 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81203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Czechoslo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Latvia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Serbia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1203"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Denmark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Lithuania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Slovak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529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520</Words>
  <Application>Microsoft Office PowerPoint</Application>
  <PresentationFormat>On-screen Show (4:3)</PresentationFormat>
  <Paragraphs>356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Democratic Transition Country groups The (P, y)-kernels</vt:lpstr>
      <vt:lpstr>All look very much as Figure 3 in paper:  Thus zeros do not matter</vt:lpstr>
      <vt:lpstr>Graphs for Africa: Two dubious</vt:lpstr>
      <vt:lpstr>Africa: Few rich countries mostly oil exporters</vt:lpstr>
      <vt:lpstr>Without Africa: Like all, but few poor countries</vt:lpstr>
      <vt:lpstr>Graphs for Asia: Heterogeneous group</vt:lpstr>
      <vt:lpstr>Asia: Roughly like All</vt:lpstr>
      <vt:lpstr>Without Asia: Like All</vt:lpstr>
      <vt:lpstr>Graphs for Europe. Incl. East, West and overseas</vt:lpstr>
      <vt:lpstr>Europe: Roughly like All, but missing poor end</vt:lpstr>
      <vt:lpstr>Without Europe: Thin top, dominated by oil + East Asia</vt:lpstr>
      <vt:lpstr>Graphs for Latin America: Middle income countries</vt:lpstr>
      <vt:lpstr>Latin America: Missing top and bottom</vt:lpstr>
      <vt:lpstr>Without Latin America: As all except middle</vt:lpstr>
      <vt:lpstr>Graphs for MENA: Middle income countries but very untypical ones as regards politics</vt:lpstr>
      <vt:lpstr>MENA: Many oil countries and all Muslim</vt:lpstr>
      <vt:lpstr>Without MENA: Like All</vt:lpstr>
    </vt:vector>
  </TitlesOfParts>
  <Company>Aarhus Universitet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growth-income kernel</dc:title>
  <dc:creator>Martin Paldam</dc:creator>
  <cp:lastModifiedBy>Martin Paldam</cp:lastModifiedBy>
  <cp:revision>31</cp:revision>
  <cp:lastPrinted>2016-03-10T12:56:09Z</cp:lastPrinted>
  <dcterms:created xsi:type="dcterms:W3CDTF">2015-12-15T12:39:16Z</dcterms:created>
  <dcterms:modified xsi:type="dcterms:W3CDTF">2016-04-13T12:50:40Z</dcterms:modified>
</cp:coreProperties>
</file>