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4" r:id="rId2"/>
    <p:sldId id="276" r:id="rId3"/>
    <p:sldId id="269" r:id="rId4"/>
    <p:sldId id="272" r:id="rId5"/>
    <p:sldId id="277" r:id="rId6"/>
    <p:sldId id="278" r:id="rId7"/>
    <p:sldId id="270" r:id="rId8"/>
    <p:sldId id="256" r:id="rId9"/>
    <p:sldId id="259" r:id="rId10"/>
    <p:sldId id="261" r:id="rId11"/>
    <p:sldId id="262" r:id="rId12"/>
    <p:sldId id="263" r:id="rId13"/>
    <p:sldId id="264" r:id="rId14"/>
    <p:sldId id="265" r:id="rId15"/>
    <p:sldId id="275" r:id="rId16"/>
    <p:sldId id="266" r:id="rId17"/>
    <p:sldId id="267" r:id="rId18"/>
  </p:sldIdLst>
  <p:sldSz cx="9144000" cy="6858000" type="screen4x3"/>
  <p:notesSz cx="67611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96" y="-133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29837" cy="497126"/>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29761" y="0"/>
            <a:ext cx="2929837" cy="497126"/>
          </a:xfrm>
          <a:prstGeom prst="rect">
            <a:avLst/>
          </a:prstGeom>
        </p:spPr>
        <p:txBody>
          <a:bodyPr vert="horz" lIns="91440" tIns="45720" rIns="91440" bIns="45720" rtlCol="0"/>
          <a:lstStyle>
            <a:lvl1pPr algn="r">
              <a:defRPr sz="1200"/>
            </a:lvl1pPr>
          </a:lstStyle>
          <a:p>
            <a:fld id="{2F7046B2-F6E4-4268-A9D8-7FEE55F22E39}" type="datetimeFigureOut">
              <a:rPr lang="da-DK" smtClean="0"/>
              <a:t>16-03-2016</a:t>
            </a:fld>
            <a:endParaRPr lang="da-DK"/>
          </a:p>
        </p:txBody>
      </p:sp>
      <p:sp>
        <p:nvSpPr>
          <p:cNvPr id="4" name="Slide Image Placeholder 3"/>
          <p:cNvSpPr>
            <a:spLocks noGrp="1" noRot="1" noChangeAspect="1"/>
          </p:cNvSpPr>
          <p:nvPr>
            <p:ph type="sldImg" idx="2"/>
          </p:nvPr>
        </p:nvSpPr>
        <p:spPr>
          <a:xfrm>
            <a:off x="896938" y="746125"/>
            <a:ext cx="4967287" cy="372745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76117" y="4722694"/>
            <a:ext cx="5408930" cy="447413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6" name="Footer Placeholder 5"/>
          <p:cNvSpPr>
            <a:spLocks noGrp="1"/>
          </p:cNvSpPr>
          <p:nvPr>
            <p:ph type="ftr" sz="quarter" idx="4"/>
          </p:nvPr>
        </p:nvSpPr>
        <p:spPr>
          <a:xfrm>
            <a:off x="0" y="9443662"/>
            <a:ext cx="2929837" cy="497126"/>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29761" y="9443662"/>
            <a:ext cx="2929837" cy="497126"/>
          </a:xfrm>
          <a:prstGeom prst="rect">
            <a:avLst/>
          </a:prstGeom>
        </p:spPr>
        <p:txBody>
          <a:bodyPr vert="horz" lIns="91440" tIns="45720" rIns="91440" bIns="45720" rtlCol="0" anchor="b"/>
          <a:lstStyle>
            <a:lvl1pPr algn="r">
              <a:defRPr sz="1200"/>
            </a:lvl1pPr>
          </a:lstStyle>
          <a:p>
            <a:fld id="{AF3C94ED-0123-4FDF-969C-B93474DA514D}" type="slidenum">
              <a:rPr lang="da-DK" smtClean="0"/>
              <a:t>‹#›</a:t>
            </a:fld>
            <a:endParaRPr lang="da-DK"/>
          </a:p>
        </p:txBody>
      </p:sp>
    </p:spTree>
    <p:extLst>
      <p:ext uri="{BB962C8B-B14F-4D97-AF65-F5344CB8AC3E}">
        <p14:creationId xmlns:p14="http://schemas.microsoft.com/office/powerpoint/2010/main" val="64060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1</a:t>
            </a:fld>
            <a:endParaRPr lang="da-DK"/>
          </a:p>
        </p:txBody>
      </p:sp>
    </p:spTree>
    <p:extLst>
      <p:ext uri="{BB962C8B-B14F-4D97-AF65-F5344CB8AC3E}">
        <p14:creationId xmlns:p14="http://schemas.microsoft.com/office/powerpoint/2010/main" val="3919274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10</a:t>
            </a:fld>
            <a:endParaRPr lang="da-DK"/>
          </a:p>
        </p:txBody>
      </p:sp>
    </p:spTree>
    <p:extLst>
      <p:ext uri="{BB962C8B-B14F-4D97-AF65-F5344CB8AC3E}">
        <p14:creationId xmlns:p14="http://schemas.microsoft.com/office/powerpoint/2010/main" val="1048942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11</a:t>
            </a:fld>
            <a:endParaRPr lang="da-DK"/>
          </a:p>
        </p:txBody>
      </p:sp>
    </p:spTree>
    <p:extLst>
      <p:ext uri="{BB962C8B-B14F-4D97-AF65-F5344CB8AC3E}">
        <p14:creationId xmlns:p14="http://schemas.microsoft.com/office/powerpoint/2010/main" val="1048942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12</a:t>
            </a:fld>
            <a:endParaRPr lang="da-DK"/>
          </a:p>
        </p:txBody>
      </p:sp>
    </p:spTree>
    <p:extLst>
      <p:ext uri="{BB962C8B-B14F-4D97-AF65-F5344CB8AC3E}">
        <p14:creationId xmlns:p14="http://schemas.microsoft.com/office/powerpoint/2010/main" val="10489422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13</a:t>
            </a:fld>
            <a:endParaRPr lang="da-DK"/>
          </a:p>
        </p:txBody>
      </p:sp>
    </p:spTree>
    <p:extLst>
      <p:ext uri="{BB962C8B-B14F-4D97-AF65-F5344CB8AC3E}">
        <p14:creationId xmlns:p14="http://schemas.microsoft.com/office/powerpoint/2010/main" val="10489422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14</a:t>
            </a:fld>
            <a:endParaRPr lang="da-DK"/>
          </a:p>
        </p:txBody>
      </p:sp>
    </p:spTree>
    <p:extLst>
      <p:ext uri="{BB962C8B-B14F-4D97-AF65-F5344CB8AC3E}">
        <p14:creationId xmlns:p14="http://schemas.microsoft.com/office/powerpoint/2010/main" val="10489422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15</a:t>
            </a:fld>
            <a:endParaRPr lang="da-DK"/>
          </a:p>
        </p:txBody>
      </p:sp>
    </p:spTree>
    <p:extLst>
      <p:ext uri="{BB962C8B-B14F-4D97-AF65-F5344CB8AC3E}">
        <p14:creationId xmlns:p14="http://schemas.microsoft.com/office/powerpoint/2010/main" val="27694210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16</a:t>
            </a:fld>
            <a:endParaRPr lang="da-DK"/>
          </a:p>
        </p:txBody>
      </p:sp>
    </p:spTree>
    <p:extLst>
      <p:ext uri="{BB962C8B-B14F-4D97-AF65-F5344CB8AC3E}">
        <p14:creationId xmlns:p14="http://schemas.microsoft.com/office/powerpoint/2010/main" val="10489422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17</a:t>
            </a:fld>
            <a:endParaRPr lang="da-DK"/>
          </a:p>
        </p:txBody>
      </p:sp>
    </p:spTree>
    <p:extLst>
      <p:ext uri="{BB962C8B-B14F-4D97-AF65-F5344CB8AC3E}">
        <p14:creationId xmlns:p14="http://schemas.microsoft.com/office/powerpoint/2010/main" val="1048942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2</a:t>
            </a:fld>
            <a:endParaRPr lang="da-DK"/>
          </a:p>
        </p:txBody>
      </p:sp>
    </p:spTree>
    <p:extLst>
      <p:ext uri="{BB962C8B-B14F-4D97-AF65-F5344CB8AC3E}">
        <p14:creationId xmlns:p14="http://schemas.microsoft.com/office/powerpoint/2010/main" val="342131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3</a:t>
            </a:fld>
            <a:endParaRPr lang="da-DK"/>
          </a:p>
        </p:txBody>
      </p:sp>
    </p:spTree>
    <p:extLst>
      <p:ext uri="{BB962C8B-B14F-4D97-AF65-F5344CB8AC3E}">
        <p14:creationId xmlns:p14="http://schemas.microsoft.com/office/powerpoint/2010/main" val="34923427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4</a:t>
            </a:fld>
            <a:endParaRPr lang="da-DK"/>
          </a:p>
        </p:txBody>
      </p:sp>
    </p:spTree>
    <p:extLst>
      <p:ext uri="{BB962C8B-B14F-4D97-AF65-F5344CB8AC3E}">
        <p14:creationId xmlns:p14="http://schemas.microsoft.com/office/powerpoint/2010/main" val="349234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5</a:t>
            </a:fld>
            <a:endParaRPr lang="da-DK"/>
          </a:p>
        </p:txBody>
      </p:sp>
    </p:spTree>
    <p:extLst>
      <p:ext uri="{BB962C8B-B14F-4D97-AF65-F5344CB8AC3E}">
        <p14:creationId xmlns:p14="http://schemas.microsoft.com/office/powerpoint/2010/main" val="2928295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solidFill>
                  <a:prstClr val="black"/>
                </a:solidFill>
              </a:rPr>
              <a:pPr/>
              <a:t>6</a:t>
            </a:fld>
            <a:endParaRPr lang="da-DK">
              <a:solidFill>
                <a:prstClr val="black"/>
              </a:solidFill>
            </a:endParaRPr>
          </a:p>
        </p:txBody>
      </p:sp>
    </p:spTree>
    <p:extLst>
      <p:ext uri="{BB962C8B-B14F-4D97-AF65-F5344CB8AC3E}">
        <p14:creationId xmlns:p14="http://schemas.microsoft.com/office/powerpoint/2010/main" val="29282952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10"/>
          </p:nvPr>
        </p:nvSpPr>
        <p:spPr/>
        <p:txBody>
          <a:bodyPr/>
          <a:lstStyle/>
          <a:p>
            <a:fld id="{AF3C94ED-0123-4FDF-969C-B93474DA514D}" type="slidenum">
              <a:rPr lang="da-DK" smtClean="0"/>
              <a:t>7</a:t>
            </a:fld>
            <a:endParaRPr lang="da-DK"/>
          </a:p>
        </p:txBody>
      </p:sp>
    </p:spTree>
    <p:extLst>
      <p:ext uri="{BB962C8B-B14F-4D97-AF65-F5344CB8AC3E}">
        <p14:creationId xmlns:p14="http://schemas.microsoft.com/office/powerpoint/2010/main" val="334204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8</a:t>
            </a:fld>
            <a:endParaRPr lang="da-DK"/>
          </a:p>
        </p:txBody>
      </p:sp>
    </p:spTree>
    <p:extLst>
      <p:ext uri="{BB962C8B-B14F-4D97-AF65-F5344CB8AC3E}">
        <p14:creationId xmlns:p14="http://schemas.microsoft.com/office/powerpoint/2010/main" val="1048942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a:p>
        </p:txBody>
      </p:sp>
      <p:sp>
        <p:nvSpPr>
          <p:cNvPr id="4" name="Slide Number Placeholder 3"/>
          <p:cNvSpPr>
            <a:spLocks noGrp="1"/>
          </p:cNvSpPr>
          <p:nvPr>
            <p:ph type="sldNum" sz="quarter" idx="10"/>
          </p:nvPr>
        </p:nvSpPr>
        <p:spPr/>
        <p:txBody>
          <a:bodyPr/>
          <a:lstStyle/>
          <a:p>
            <a:fld id="{AF3C94ED-0123-4FDF-969C-B93474DA514D}" type="slidenum">
              <a:rPr lang="da-DK" smtClean="0"/>
              <a:t>9</a:t>
            </a:fld>
            <a:endParaRPr lang="da-DK"/>
          </a:p>
        </p:txBody>
      </p:sp>
    </p:spTree>
    <p:extLst>
      <p:ext uri="{BB962C8B-B14F-4D97-AF65-F5344CB8AC3E}">
        <p14:creationId xmlns:p14="http://schemas.microsoft.com/office/powerpoint/2010/main" val="10489422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da-DK"/>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da-DK"/>
          </a:p>
        </p:txBody>
      </p:sp>
      <p:sp>
        <p:nvSpPr>
          <p:cNvPr id="4" name="Date Placeholder 3"/>
          <p:cNvSpPr>
            <a:spLocks noGrp="1"/>
          </p:cNvSpPr>
          <p:nvPr>
            <p:ph type="dt" sz="half" idx="10"/>
          </p:nvPr>
        </p:nvSpPr>
        <p:spPr/>
        <p:txBody>
          <a:bodyPr/>
          <a:lstStyle/>
          <a:p>
            <a:fld id="{64C443E9-8D2B-42F5-9A59-575151B3C724}" type="datetimeFigureOut">
              <a:rPr lang="da-DK" smtClean="0"/>
              <a:t>16-03-2016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4045053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64C443E9-8D2B-42F5-9A59-575151B3C724}" type="datetimeFigureOut">
              <a:rPr lang="da-DK" smtClean="0"/>
              <a:t>16-03-2016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383540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da-DK"/>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64C443E9-8D2B-42F5-9A59-575151B3C724}" type="datetimeFigureOut">
              <a:rPr lang="da-DK" smtClean="0"/>
              <a:t>16-03-2016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3487830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10"/>
          </p:nvPr>
        </p:nvSpPr>
        <p:spPr/>
        <p:txBody>
          <a:bodyPr/>
          <a:lstStyle/>
          <a:p>
            <a:fld id="{64C443E9-8D2B-42F5-9A59-575151B3C724}" type="datetimeFigureOut">
              <a:rPr lang="da-DK" smtClean="0"/>
              <a:t>16-03-2016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3345226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da-DK"/>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4C443E9-8D2B-42F5-9A59-575151B3C724}" type="datetimeFigureOut">
              <a:rPr lang="da-DK" smtClean="0"/>
              <a:t>16-03-2016</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180327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Date Placeholder 4"/>
          <p:cNvSpPr>
            <a:spLocks noGrp="1"/>
          </p:cNvSpPr>
          <p:nvPr>
            <p:ph type="dt" sz="half" idx="10"/>
          </p:nvPr>
        </p:nvSpPr>
        <p:spPr/>
        <p:txBody>
          <a:bodyPr/>
          <a:lstStyle/>
          <a:p>
            <a:fld id="{64C443E9-8D2B-42F5-9A59-575151B3C724}" type="datetimeFigureOut">
              <a:rPr lang="da-DK" smtClean="0"/>
              <a:t>16-03-2016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102802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da-DK"/>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7" name="Date Placeholder 6"/>
          <p:cNvSpPr>
            <a:spLocks noGrp="1"/>
          </p:cNvSpPr>
          <p:nvPr>
            <p:ph type="dt" sz="half" idx="10"/>
          </p:nvPr>
        </p:nvSpPr>
        <p:spPr/>
        <p:txBody>
          <a:bodyPr/>
          <a:lstStyle/>
          <a:p>
            <a:fld id="{64C443E9-8D2B-42F5-9A59-575151B3C724}" type="datetimeFigureOut">
              <a:rPr lang="da-DK" smtClean="0"/>
              <a:t>16-03-2016</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2143258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a-DK"/>
          </a:p>
        </p:txBody>
      </p:sp>
      <p:sp>
        <p:nvSpPr>
          <p:cNvPr id="3" name="Date Placeholder 2"/>
          <p:cNvSpPr>
            <a:spLocks noGrp="1"/>
          </p:cNvSpPr>
          <p:nvPr>
            <p:ph type="dt" sz="half" idx="10"/>
          </p:nvPr>
        </p:nvSpPr>
        <p:spPr/>
        <p:txBody>
          <a:bodyPr/>
          <a:lstStyle/>
          <a:p>
            <a:fld id="{64C443E9-8D2B-42F5-9A59-575151B3C724}" type="datetimeFigureOut">
              <a:rPr lang="da-DK" smtClean="0"/>
              <a:t>16-03-2016</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4030172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C443E9-8D2B-42F5-9A59-575151B3C724}" type="datetimeFigureOut">
              <a:rPr lang="da-DK" smtClean="0"/>
              <a:t>16-03-2016</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44847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da-DK"/>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443E9-8D2B-42F5-9A59-575151B3C724}" type="datetimeFigureOut">
              <a:rPr lang="da-DK" smtClean="0"/>
              <a:t>16-03-2016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127074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da-DK"/>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4C443E9-8D2B-42F5-9A59-575151B3C724}" type="datetimeFigureOut">
              <a:rPr lang="da-DK" smtClean="0"/>
              <a:t>16-03-2016</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E5BC1DC-207D-4E21-A918-310F3B183D60}" type="slidenum">
              <a:rPr lang="da-DK" smtClean="0"/>
              <a:t>‹#›</a:t>
            </a:fld>
            <a:endParaRPr lang="da-DK"/>
          </a:p>
        </p:txBody>
      </p:sp>
    </p:spTree>
    <p:extLst>
      <p:ext uri="{BB962C8B-B14F-4D97-AF65-F5344CB8AC3E}">
        <p14:creationId xmlns:p14="http://schemas.microsoft.com/office/powerpoint/2010/main" val="14029963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da-DK"/>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a-DK"/>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C443E9-8D2B-42F5-9A59-575151B3C724}" type="datetimeFigureOut">
              <a:rPr lang="da-DK" smtClean="0"/>
              <a:t>16-03-2016</a:t>
            </a:fld>
            <a:endParaRPr lang="da-DK"/>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5BC1DC-207D-4E21-A918-310F3B183D60}" type="slidenum">
              <a:rPr lang="da-DK" smtClean="0"/>
              <a:t>‹#›</a:t>
            </a:fld>
            <a:endParaRPr lang="da-DK"/>
          </a:p>
        </p:txBody>
      </p:sp>
    </p:spTree>
    <p:extLst>
      <p:ext uri="{BB962C8B-B14F-4D97-AF65-F5344CB8AC3E}">
        <p14:creationId xmlns:p14="http://schemas.microsoft.com/office/powerpoint/2010/main" val="3336396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ti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t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t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t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20688"/>
            <a:ext cx="8229600" cy="1800200"/>
          </a:xfrm>
        </p:spPr>
        <p:txBody>
          <a:bodyPr>
            <a:normAutofit/>
          </a:bodyPr>
          <a:lstStyle/>
          <a:p>
            <a:r>
              <a:rPr lang="en-US" dirty="0" smtClean="0"/>
              <a:t>Grand Transition Main group</a:t>
            </a:r>
            <a:br>
              <a:rPr lang="en-US" dirty="0" smtClean="0"/>
            </a:br>
            <a:r>
              <a:rPr lang="en-US" dirty="0" smtClean="0"/>
              <a:t>The (</a:t>
            </a:r>
            <a:r>
              <a:rPr lang="en-US" dirty="0" err="1" smtClean="0"/>
              <a:t>Std</a:t>
            </a:r>
            <a:r>
              <a:rPr lang="en-US" baseline="-25000" dirty="0" err="1" smtClean="0"/>
              <a:t>k</a:t>
            </a:r>
            <a:r>
              <a:rPr lang="en-US" dirty="0" smtClean="0"/>
              <a:t>(P),y)-kernels</a:t>
            </a:r>
            <a:endParaRPr lang="en-US" dirty="0"/>
          </a:p>
        </p:txBody>
      </p:sp>
      <p:sp>
        <p:nvSpPr>
          <p:cNvPr id="3" name="Content Placeholder 2"/>
          <p:cNvSpPr>
            <a:spLocks noGrp="1"/>
          </p:cNvSpPr>
          <p:nvPr>
            <p:ph idx="1"/>
          </p:nvPr>
        </p:nvSpPr>
        <p:spPr>
          <a:xfrm>
            <a:off x="457200" y="2780928"/>
            <a:ext cx="8229600" cy="3816423"/>
          </a:xfrm>
        </p:spPr>
        <p:txBody>
          <a:bodyPr>
            <a:normAutofit/>
          </a:bodyPr>
          <a:lstStyle/>
          <a:p>
            <a:pPr marL="0" indent="0" algn="ctr">
              <a:buNone/>
            </a:pPr>
            <a:r>
              <a:rPr lang="en-US" b="1" dirty="0" smtClean="0">
                <a:solidFill>
                  <a:srgbClr val="FF0000"/>
                </a:solidFill>
              </a:rPr>
              <a:t>Figure 1, </a:t>
            </a:r>
            <a:r>
              <a:rPr lang="en-US" b="1" i="1" dirty="0" smtClean="0">
                <a:solidFill>
                  <a:srgbClr val="FF0000"/>
                </a:solidFill>
              </a:rPr>
              <a:t>N</a:t>
            </a:r>
            <a:r>
              <a:rPr lang="en-US" b="1" dirty="0" smtClean="0">
                <a:solidFill>
                  <a:srgbClr val="FF0000"/>
                </a:solidFill>
              </a:rPr>
              <a:t> </a:t>
            </a:r>
            <a:r>
              <a:rPr lang="en-US" b="1" dirty="0">
                <a:solidFill>
                  <a:srgbClr val="FF0000"/>
                </a:solidFill>
              </a:rPr>
              <a:t>= </a:t>
            </a:r>
            <a:r>
              <a:rPr lang="en-US" b="1" dirty="0" smtClean="0">
                <a:solidFill>
                  <a:srgbClr val="FF0000"/>
                </a:solidFill>
              </a:rPr>
              <a:t>6965 – k + 1</a:t>
            </a:r>
            <a:endParaRPr lang="en-US" b="1" dirty="0">
              <a:solidFill>
                <a:srgbClr val="FF0000"/>
              </a:solidFill>
            </a:endParaRPr>
          </a:p>
          <a:p>
            <a:pPr marL="0" indent="0" algn="ctr">
              <a:buNone/>
            </a:pPr>
            <a:r>
              <a:rPr lang="en-US" b="1" dirty="0">
                <a:solidFill>
                  <a:srgbClr val="FF0000"/>
                </a:solidFill>
              </a:rPr>
              <a:t>Data below </a:t>
            </a:r>
            <a:r>
              <a:rPr lang="en-US" b="1" i="1" dirty="0">
                <a:solidFill>
                  <a:srgbClr val="FF0000"/>
                </a:solidFill>
              </a:rPr>
              <a:t>y </a:t>
            </a:r>
            <a:r>
              <a:rPr lang="en-US" b="1" dirty="0">
                <a:solidFill>
                  <a:srgbClr val="FF0000"/>
                </a:solidFill>
              </a:rPr>
              <a:t>= 6 are thin</a:t>
            </a:r>
          </a:p>
          <a:p>
            <a:pPr marL="0" indent="0" algn="ctr">
              <a:buNone/>
            </a:pPr>
            <a:endParaRPr lang="en-US" b="1" dirty="0" smtClean="0">
              <a:solidFill>
                <a:srgbClr val="FF0000"/>
              </a:solidFill>
            </a:endParaRPr>
          </a:p>
          <a:p>
            <a:pPr marL="0" indent="0" algn="ctr">
              <a:buNone/>
            </a:pPr>
            <a:r>
              <a:rPr lang="en-US" dirty="0" smtClean="0">
                <a:cs typeface="Times New Roman" panose="02020603050405020304" pitchFamily="18" charset="0"/>
              </a:rPr>
              <a:t>First for </a:t>
            </a:r>
            <a:r>
              <a:rPr lang="en-US" dirty="0" err="1" smtClean="0">
                <a:cs typeface="Times New Roman" panose="02020603050405020304" pitchFamily="18" charset="0"/>
              </a:rPr>
              <a:t>bw</a:t>
            </a:r>
            <a:r>
              <a:rPr lang="en-US" dirty="0" smtClean="0">
                <a:cs typeface="Times New Roman" panose="02020603050405020304" pitchFamily="18" charset="0"/>
              </a:rPr>
              <a:t> = 0.35</a:t>
            </a:r>
            <a:r>
              <a:rPr lang="en-US" dirty="0" smtClean="0">
                <a:cs typeface="Times New Roman" panose="02020603050405020304" pitchFamily="18" charset="0"/>
              </a:rPr>
              <a:t> and k = 5, 11, 21 and 51</a:t>
            </a:r>
            <a:endParaRPr lang="en-US" dirty="0" smtClean="0">
              <a:cs typeface="Times New Roman" panose="02020603050405020304" pitchFamily="18" charset="0"/>
            </a:endParaRPr>
          </a:p>
          <a:p>
            <a:pPr marL="0" indent="0" algn="ctr">
              <a:buNone/>
            </a:pPr>
            <a:r>
              <a:rPr lang="en-US" dirty="0" smtClean="0">
                <a:cs typeface="Times New Roman" panose="02020603050405020304" pitchFamily="18" charset="0"/>
              </a:rPr>
              <a:t>Then for </a:t>
            </a:r>
            <a:r>
              <a:rPr lang="en-US" dirty="0" smtClean="0">
                <a:cs typeface="Times New Roman" panose="02020603050405020304" pitchFamily="18" charset="0"/>
              </a:rPr>
              <a:t>k = 11 and </a:t>
            </a:r>
            <a:r>
              <a:rPr lang="en-US" dirty="0" err="1" smtClean="0">
                <a:cs typeface="Times New Roman" panose="02020603050405020304" pitchFamily="18" charset="0"/>
              </a:rPr>
              <a:t>bw</a:t>
            </a:r>
            <a:r>
              <a:rPr lang="en-US" dirty="0" smtClean="0">
                <a:cs typeface="Times New Roman" panose="02020603050405020304" pitchFamily="18" charset="0"/>
              </a:rPr>
              <a:t> = 0.1, 0.2, … , 1.0</a:t>
            </a:r>
            <a:r>
              <a:rPr lang="en-US" dirty="0">
                <a:cs typeface="Times New Roman" panose="02020603050405020304" pitchFamily="18" charset="0"/>
              </a:rPr>
              <a:t/>
            </a:r>
            <a:br>
              <a:rPr lang="en-US" dirty="0">
                <a:cs typeface="Times New Roman" panose="02020603050405020304" pitchFamily="18" charset="0"/>
              </a:rPr>
            </a:br>
            <a:endParaRPr lang="en-US" b="1" dirty="0">
              <a:solidFill>
                <a:srgbClr val="FF0000"/>
              </a:solidFill>
            </a:endParaRPr>
          </a:p>
        </p:txBody>
      </p:sp>
    </p:spTree>
    <p:extLst>
      <p:ext uri="{BB962C8B-B14F-4D97-AF65-F5344CB8AC3E}">
        <p14:creationId xmlns:p14="http://schemas.microsoft.com/office/powerpoint/2010/main" val="19476635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292" y="160644"/>
            <a:ext cx="8983416" cy="6536713"/>
          </a:xfrm>
        </p:spPr>
      </p:pic>
    </p:spTree>
    <p:extLst>
      <p:ext uri="{BB962C8B-B14F-4D97-AF65-F5344CB8AC3E}">
        <p14:creationId xmlns:p14="http://schemas.microsoft.com/office/powerpoint/2010/main" val="297132922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5777" y="222846"/>
            <a:ext cx="8812447" cy="6412309"/>
          </a:xfrm>
        </p:spPr>
      </p:pic>
    </p:spTree>
    <p:extLst>
      <p:ext uri="{BB962C8B-B14F-4D97-AF65-F5344CB8AC3E}">
        <p14:creationId xmlns:p14="http://schemas.microsoft.com/office/powerpoint/2010/main" val="34620197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245" y="180255"/>
            <a:ext cx="8929510" cy="6497490"/>
          </a:xfrm>
        </p:spPr>
      </p:pic>
    </p:spTree>
    <p:extLst>
      <p:ext uri="{BB962C8B-B14F-4D97-AF65-F5344CB8AC3E}">
        <p14:creationId xmlns:p14="http://schemas.microsoft.com/office/powerpoint/2010/main" val="14998704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194" y="173670"/>
            <a:ext cx="8947612" cy="6510661"/>
          </a:xfrm>
        </p:spPr>
      </p:pic>
    </p:spTree>
    <p:extLst>
      <p:ext uri="{BB962C8B-B14F-4D97-AF65-F5344CB8AC3E}">
        <p14:creationId xmlns:p14="http://schemas.microsoft.com/office/powerpoint/2010/main" val="19825585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752" y="141332"/>
            <a:ext cx="9036496" cy="6575337"/>
          </a:xfrm>
        </p:spPr>
      </p:pic>
    </p:spTree>
    <p:extLst>
      <p:ext uri="{BB962C8B-B14F-4D97-AF65-F5344CB8AC3E}">
        <p14:creationId xmlns:p14="http://schemas.microsoft.com/office/powerpoint/2010/main" val="37671709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5982" y="172060"/>
            <a:ext cx="8952036" cy="6513880"/>
          </a:xfrm>
        </p:spPr>
      </p:pic>
    </p:spTree>
    <p:extLst>
      <p:ext uri="{BB962C8B-B14F-4D97-AF65-F5344CB8AC3E}">
        <p14:creationId xmlns:p14="http://schemas.microsoft.com/office/powerpoint/2010/main" val="17704141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0963" y="161132"/>
            <a:ext cx="8982074" cy="6535737"/>
          </a:xfrm>
        </p:spPr>
      </p:pic>
    </p:spTree>
    <p:extLst>
      <p:ext uri="{BB962C8B-B14F-4D97-AF65-F5344CB8AC3E}">
        <p14:creationId xmlns:p14="http://schemas.microsoft.com/office/powerpoint/2010/main" val="40073859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190" y="147472"/>
            <a:ext cx="9019621" cy="6563057"/>
          </a:xfrm>
        </p:spPr>
      </p:pic>
    </p:spTree>
    <p:extLst>
      <p:ext uri="{BB962C8B-B14F-4D97-AF65-F5344CB8AC3E}">
        <p14:creationId xmlns:p14="http://schemas.microsoft.com/office/powerpoint/2010/main" val="355951740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06690"/>
          </a:xfrm>
        </p:spPr>
        <p:txBody>
          <a:bodyPr>
            <a:normAutofit/>
          </a:bodyPr>
          <a:lstStyle/>
          <a:p>
            <a:r>
              <a:rPr lang="en-US" sz="3200" dirty="0" smtClean="0"/>
              <a:t>Varying </a:t>
            </a:r>
            <a:r>
              <a:rPr lang="en-US" sz="3200" i="1" dirty="0" smtClean="0"/>
              <a:t>k</a:t>
            </a:r>
            <a:r>
              <a:rPr lang="en-US" sz="3200" dirty="0" smtClean="0"/>
              <a:t> = 5, 11, 21, </a:t>
            </a:r>
            <a:r>
              <a:rPr lang="en-US" sz="3200" dirty="0" smtClean="0"/>
              <a:t>51 for </a:t>
            </a:r>
            <a:r>
              <a:rPr lang="en-US" sz="3200" dirty="0" err="1" smtClean="0"/>
              <a:t>bw</a:t>
            </a:r>
            <a:r>
              <a:rPr lang="en-US" sz="3200" dirty="0" smtClean="0"/>
              <a:t> = 0.35</a:t>
            </a:r>
            <a:r>
              <a:rPr lang="en-US" sz="3200" dirty="0" smtClean="0"/>
              <a:t/>
            </a:r>
            <a:br>
              <a:rPr lang="en-US" sz="3200" dirty="0" smtClean="0"/>
            </a:br>
            <a:r>
              <a:rPr lang="en-US" sz="3200" dirty="0" smtClean="0"/>
              <a:t>The four kernel-curves are rather similar</a:t>
            </a:r>
            <a:br>
              <a:rPr lang="en-US" sz="3200" dirty="0" smtClean="0"/>
            </a:br>
            <a:r>
              <a:rPr lang="en-US" sz="3200" dirty="0" smtClean="0"/>
              <a:t/>
            </a:r>
            <a:br>
              <a:rPr lang="en-US" sz="3200" dirty="0" smtClean="0"/>
            </a:br>
            <a:r>
              <a:rPr lang="en-US" sz="3200" dirty="0" smtClean="0"/>
              <a:t>However, the ends are truncated as k rises</a:t>
            </a:r>
            <a:br>
              <a:rPr lang="en-US" sz="3200" dirty="0" smtClean="0"/>
            </a:br>
            <a:r>
              <a:rPr lang="en-US" sz="3200" dirty="0" smtClean="0"/>
              <a:t>also the hump becomes slightly higher</a:t>
            </a:r>
            <a:br>
              <a:rPr lang="en-US" sz="3200" dirty="0" smtClean="0"/>
            </a:br>
            <a:r>
              <a:rPr lang="en-US" sz="3200" dirty="0"/>
              <a:t/>
            </a:r>
            <a:br>
              <a:rPr lang="en-US" sz="3200" dirty="0"/>
            </a:br>
            <a:r>
              <a:rPr lang="en-US" sz="3200" dirty="0" smtClean="0"/>
              <a:t>Also, of course, the confidence intervals becomes narrower</a:t>
            </a:r>
            <a:endParaRPr lang="en-US" sz="3200" dirty="0"/>
          </a:p>
        </p:txBody>
      </p:sp>
    </p:spTree>
    <p:extLst>
      <p:ext uri="{BB962C8B-B14F-4D97-AF65-F5344CB8AC3E}">
        <p14:creationId xmlns:p14="http://schemas.microsoft.com/office/powerpoint/2010/main" val="33868522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670" y="183475"/>
            <a:ext cx="8920660" cy="6491050"/>
          </a:xfrm>
        </p:spPr>
      </p:pic>
    </p:spTree>
    <p:extLst>
      <p:ext uri="{BB962C8B-B14F-4D97-AF65-F5344CB8AC3E}">
        <p14:creationId xmlns:p14="http://schemas.microsoft.com/office/powerpoint/2010/main" val="6205953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6817" y="150838"/>
            <a:ext cx="9010367" cy="6556325"/>
          </a:xfrm>
        </p:spPr>
      </p:pic>
    </p:spTree>
    <p:extLst>
      <p:ext uri="{BB962C8B-B14F-4D97-AF65-F5344CB8AC3E}">
        <p14:creationId xmlns:p14="http://schemas.microsoft.com/office/powerpoint/2010/main" val="26453483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671" y="183476"/>
            <a:ext cx="8920659" cy="6491049"/>
          </a:xfrm>
        </p:spPr>
      </p:pic>
    </p:spTree>
    <p:extLst>
      <p:ext uri="{BB962C8B-B14F-4D97-AF65-F5344CB8AC3E}">
        <p14:creationId xmlns:p14="http://schemas.microsoft.com/office/powerpoint/2010/main" val="1043163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194" y="173669"/>
            <a:ext cx="8947613" cy="6510662"/>
          </a:xfrm>
        </p:spPr>
      </p:pic>
    </p:spTree>
    <p:extLst>
      <p:ext uri="{BB962C8B-B14F-4D97-AF65-F5344CB8AC3E}">
        <p14:creationId xmlns:p14="http://schemas.microsoft.com/office/powerpoint/2010/main" val="3467264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188640"/>
            <a:ext cx="8856984" cy="6552728"/>
          </a:xfrm>
        </p:spPr>
        <p:txBody>
          <a:bodyPr>
            <a:noAutofit/>
          </a:bodyPr>
          <a:lstStyle/>
          <a:p>
            <a:r>
              <a:rPr lang="en-US" sz="3200" dirty="0" smtClean="0">
                <a:cs typeface="Times New Roman" panose="02020603050405020304" pitchFamily="18" charset="0"/>
              </a:rPr>
              <a:t>Varying </a:t>
            </a:r>
            <a:r>
              <a:rPr lang="en-US" sz="3200" dirty="0" err="1" smtClean="0">
                <a:cs typeface="Times New Roman" panose="02020603050405020304" pitchFamily="18" charset="0"/>
              </a:rPr>
              <a:t>bw</a:t>
            </a:r>
            <a:r>
              <a:rPr lang="en-US" sz="3200" dirty="0" smtClean="0">
                <a:cs typeface="Times New Roman" panose="02020603050405020304" pitchFamily="18" charset="0"/>
              </a:rPr>
              <a:t> = 0.1, 0.2, … , </a:t>
            </a:r>
            <a:r>
              <a:rPr lang="en-US" sz="3200" smtClean="0">
                <a:cs typeface="Times New Roman" panose="02020603050405020304" pitchFamily="18" charset="0"/>
              </a:rPr>
              <a:t>1.0 for k = 11</a:t>
            </a:r>
            <a:r>
              <a:rPr lang="en-US" sz="3200" dirty="0" smtClean="0">
                <a:cs typeface="Times New Roman" panose="02020603050405020304" pitchFamily="18" charset="0"/>
              </a:rPr>
              <a:t/>
            </a:r>
            <a:br>
              <a:rPr lang="en-US" sz="3200" dirty="0" smtClean="0">
                <a:cs typeface="Times New Roman" panose="02020603050405020304" pitchFamily="18" charset="0"/>
              </a:rPr>
            </a:br>
            <a:r>
              <a:rPr lang="en-US" sz="3200" dirty="0" smtClean="0">
                <a:cs typeface="Times New Roman" panose="02020603050405020304" pitchFamily="18" charset="0"/>
              </a:rPr>
              <a:t>The hump-shaped form is rather robust</a:t>
            </a:r>
            <a:br>
              <a:rPr lang="en-US" sz="3200" dirty="0" smtClean="0">
                <a:cs typeface="Times New Roman" panose="02020603050405020304" pitchFamily="18" charset="0"/>
              </a:rPr>
            </a:br>
            <a:r>
              <a:rPr lang="en-US" sz="3200" dirty="0" smtClean="0">
                <a:cs typeface="Times New Roman" panose="02020603050405020304" pitchFamily="18" charset="0"/>
              </a:rPr>
              <a:t>and the curve is smooth from </a:t>
            </a:r>
            <a:r>
              <a:rPr lang="en-US" sz="3200" dirty="0" err="1" smtClean="0">
                <a:cs typeface="Times New Roman" panose="02020603050405020304" pitchFamily="18" charset="0"/>
              </a:rPr>
              <a:t>bw</a:t>
            </a:r>
            <a:r>
              <a:rPr lang="en-US" sz="3200" dirty="0" smtClean="0">
                <a:cs typeface="Times New Roman" panose="02020603050405020304" pitchFamily="18" charset="0"/>
              </a:rPr>
              <a:t> = 0.2 onwards</a:t>
            </a:r>
            <a:br>
              <a:rPr lang="en-US" sz="3200" dirty="0" smtClean="0">
                <a:cs typeface="Times New Roman" panose="02020603050405020304" pitchFamily="18" charset="0"/>
              </a:rPr>
            </a:br>
            <a:r>
              <a:rPr lang="en-US" sz="3200" dirty="0">
                <a:cs typeface="Times New Roman" panose="02020603050405020304" pitchFamily="18" charset="0"/>
              </a:rPr>
              <a:t/>
            </a:r>
            <a:br>
              <a:rPr lang="en-US" sz="3200" dirty="0">
                <a:cs typeface="Times New Roman" panose="02020603050405020304" pitchFamily="18" charset="0"/>
              </a:rPr>
            </a:br>
            <a:r>
              <a:rPr lang="en-US" sz="3200" dirty="0">
                <a:cs typeface="Times New Roman" panose="02020603050405020304" pitchFamily="18" charset="0"/>
              </a:rPr>
              <a:t>A</a:t>
            </a:r>
            <a:r>
              <a:rPr lang="en-US" sz="3200" dirty="0" smtClean="0">
                <a:cs typeface="Times New Roman" panose="02020603050405020304" pitchFamily="18" charset="0"/>
              </a:rPr>
              <a:t>s </a:t>
            </a:r>
            <a:r>
              <a:rPr lang="en-US" sz="3200" dirty="0" err="1" smtClean="0">
                <a:cs typeface="Times New Roman" panose="02020603050405020304" pitchFamily="18" charset="0"/>
              </a:rPr>
              <a:t>bw</a:t>
            </a:r>
            <a:r>
              <a:rPr lang="en-US" sz="3200" dirty="0" smtClean="0">
                <a:cs typeface="Times New Roman" panose="02020603050405020304" pitchFamily="18" charset="0"/>
              </a:rPr>
              <a:t> rises the peak moves from </a:t>
            </a:r>
            <a:r>
              <a:rPr lang="en-US" sz="3200" i="1" dirty="0" smtClean="0">
                <a:cs typeface="Times New Roman" panose="02020603050405020304" pitchFamily="18" charset="0"/>
              </a:rPr>
              <a:t>y</a:t>
            </a:r>
            <a:r>
              <a:rPr lang="en-US" sz="3200" dirty="0" smtClean="0">
                <a:cs typeface="Times New Roman" panose="02020603050405020304" pitchFamily="18" charset="0"/>
              </a:rPr>
              <a:t> =  8.25 to 7.3. thanks to the double averaging the ‘true’ value </a:t>
            </a:r>
            <a:br>
              <a:rPr lang="en-US" sz="3200" dirty="0" smtClean="0">
                <a:cs typeface="Times New Roman" panose="02020603050405020304" pitchFamily="18" charset="0"/>
              </a:rPr>
            </a:br>
            <a:r>
              <a:rPr lang="en-US" sz="3200" dirty="0" smtClean="0">
                <a:cs typeface="Times New Roman" panose="02020603050405020304" pitchFamily="18" charset="0"/>
              </a:rPr>
              <a:t>is probably in the upper range</a:t>
            </a:r>
            <a:br>
              <a:rPr lang="en-US" sz="3200" dirty="0" smtClean="0">
                <a:cs typeface="Times New Roman" panose="02020603050405020304" pitchFamily="18" charset="0"/>
              </a:rPr>
            </a:br>
            <a:r>
              <a:rPr lang="en-US" sz="3200" dirty="0">
                <a:cs typeface="Times New Roman" panose="02020603050405020304" pitchFamily="18" charset="0"/>
              </a:rPr>
              <a:t/>
            </a:r>
            <a:br>
              <a:rPr lang="en-US" sz="3200" dirty="0">
                <a:cs typeface="Times New Roman" panose="02020603050405020304" pitchFamily="18" charset="0"/>
              </a:rPr>
            </a:br>
            <a:r>
              <a:rPr lang="en-US" sz="3200" dirty="0" smtClean="0">
                <a:cs typeface="Times New Roman" panose="02020603050405020304" pitchFamily="18" charset="0"/>
              </a:rPr>
              <a:t> Also, the fall from the peak to the modern </a:t>
            </a:r>
            <a:br>
              <a:rPr lang="en-US" sz="3200" dirty="0" smtClean="0">
                <a:cs typeface="Times New Roman" panose="02020603050405020304" pitchFamily="18" charset="0"/>
              </a:rPr>
            </a:br>
            <a:r>
              <a:rPr lang="en-US" sz="3200" dirty="0" smtClean="0">
                <a:cs typeface="Times New Roman" panose="02020603050405020304" pitchFamily="18" charset="0"/>
              </a:rPr>
              <a:t>steady state starts at 3.5 times and falls to only 1.5</a:t>
            </a:r>
            <a:br>
              <a:rPr lang="en-US" sz="3200" dirty="0" smtClean="0">
                <a:cs typeface="Times New Roman" panose="02020603050405020304" pitchFamily="18" charset="0"/>
              </a:rPr>
            </a:br>
            <a:r>
              <a:rPr lang="en-US" sz="3200" dirty="0" smtClean="0">
                <a:cs typeface="Times New Roman" panose="02020603050405020304" pitchFamily="18" charset="0"/>
              </a:rPr>
              <a:t>times. Here also, the ‘true’ value is probably at the </a:t>
            </a:r>
            <a:br>
              <a:rPr lang="en-US" sz="3200" dirty="0" smtClean="0">
                <a:cs typeface="Times New Roman" panose="02020603050405020304" pitchFamily="18" charset="0"/>
              </a:rPr>
            </a:br>
            <a:r>
              <a:rPr lang="en-US" sz="3200" dirty="0" smtClean="0">
                <a:cs typeface="Times New Roman" panose="02020603050405020304" pitchFamily="18" charset="0"/>
              </a:rPr>
              <a:t>high end of the range</a:t>
            </a:r>
            <a:endParaRPr lang="en-US" sz="3200" dirty="0">
              <a:cs typeface="Times New Roman" panose="02020603050405020304" pitchFamily="18" charset="0"/>
            </a:endParaRPr>
          </a:p>
        </p:txBody>
      </p:sp>
    </p:spTree>
    <p:extLst>
      <p:ext uri="{BB962C8B-B14F-4D97-AF65-F5344CB8AC3E}">
        <p14:creationId xmlns:p14="http://schemas.microsoft.com/office/powerpoint/2010/main" val="2985420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1670" y="183476"/>
            <a:ext cx="8920660" cy="6491049"/>
          </a:xfrm>
        </p:spPr>
      </p:pic>
    </p:spTree>
    <p:extLst>
      <p:ext uri="{BB962C8B-B14F-4D97-AF65-F5344CB8AC3E}">
        <p14:creationId xmlns:p14="http://schemas.microsoft.com/office/powerpoint/2010/main" val="3840080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194" y="173669"/>
            <a:ext cx="8947612" cy="6510662"/>
          </a:xfrm>
        </p:spPr>
      </p:pic>
    </p:spTree>
    <p:extLst>
      <p:ext uri="{BB962C8B-B14F-4D97-AF65-F5344CB8AC3E}">
        <p14:creationId xmlns:p14="http://schemas.microsoft.com/office/powerpoint/2010/main" val="297132922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96</Words>
  <Application>Microsoft Office PowerPoint</Application>
  <PresentationFormat>On-screen Show (4:3)</PresentationFormat>
  <Paragraphs>25</Paragraphs>
  <Slides>17</Slides>
  <Notes>17</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Grand Transition Main group The (Stdk(P),y)-kernels</vt:lpstr>
      <vt:lpstr>Varying k = 5, 11, 21, 51 for bw = 0.35 The four kernel-curves are rather similar  However, the ends are truncated as k rises also the hump becomes slightly higher  Also, of course, the confidence intervals becomes narrower</vt:lpstr>
      <vt:lpstr>PowerPoint Presentation</vt:lpstr>
      <vt:lpstr>PowerPoint Presentation</vt:lpstr>
      <vt:lpstr>PowerPoint Presentation</vt:lpstr>
      <vt:lpstr>PowerPoint Presentation</vt:lpstr>
      <vt:lpstr>Varying bw = 0.1, 0.2, … , 1.0 for k = 11 The hump-shaped form is rather robust and the curve is smooth from bw = 0.2 onwards  As bw rises the peak moves from y =  8.25 to 7.3. thanks to the double averaging the ‘true’ value  is probably in the upper range   Also, the fall from the peak to the modern  steady state starts at 3.5 times and falls to only 1.5 times. Here also, the ‘true’ value is probably at the  high end of the range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Aarhus Universitet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growth-income kernel</dc:title>
  <dc:creator>Martin Paldam</dc:creator>
  <cp:lastModifiedBy>Martin Paldam</cp:lastModifiedBy>
  <cp:revision>25</cp:revision>
  <cp:lastPrinted>2016-03-10T12:56:09Z</cp:lastPrinted>
  <dcterms:created xsi:type="dcterms:W3CDTF">2015-12-15T12:39:16Z</dcterms:created>
  <dcterms:modified xsi:type="dcterms:W3CDTF">2016-03-16T16:05:16Z</dcterms:modified>
</cp:coreProperties>
</file>