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4" r:id="rId2"/>
    <p:sldId id="269" r:id="rId3"/>
    <p:sldId id="272" r:id="rId4"/>
    <p:sldId id="270" r:id="rId5"/>
    <p:sldId id="256" r:id="rId6"/>
    <p:sldId id="259" r:id="rId7"/>
    <p:sldId id="261" r:id="rId8"/>
    <p:sldId id="262" r:id="rId9"/>
    <p:sldId id="263" r:id="rId10"/>
    <p:sldId id="276" r:id="rId11"/>
    <p:sldId id="265" r:id="rId12"/>
    <p:sldId id="275" r:id="rId13"/>
    <p:sldId id="266" r:id="rId14"/>
    <p:sldId id="267" r:id="rId15"/>
    <p:sldId id="271" r:id="rId16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46B2-F6E4-4268-A9D8-7FEE55F22E39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4ED-0123-4FDF-969C-B93474DA514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60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2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6371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942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34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342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20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05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4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83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22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32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02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25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17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7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99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43E9-8D2B-42F5-9A59-575151B3C724}" type="datetimeFigureOut">
              <a:rPr lang="da-DK" smtClean="0"/>
              <a:t>17-03-2016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800200"/>
          </a:xfrm>
        </p:spPr>
        <p:txBody>
          <a:bodyPr>
            <a:normAutofit/>
          </a:bodyPr>
          <a:lstStyle/>
          <a:p>
            <a:r>
              <a:rPr lang="en-US" dirty="0" smtClean="0"/>
              <a:t>Grand Transition Main group</a:t>
            </a:r>
            <a:br>
              <a:rPr lang="en-US" dirty="0" smtClean="0"/>
            </a:br>
            <a:r>
              <a:rPr lang="en-US" dirty="0" smtClean="0"/>
              <a:t>The (</a:t>
            </a:r>
            <a:r>
              <a:rPr lang="en-US" i="1" dirty="0" smtClean="0"/>
              <a:t>g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)-kernels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8164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Figure 1, </a:t>
            </a:r>
            <a:r>
              <a:rPr lang="en-US" b="1" i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6965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Data below </a:t>
            </a:r>
            <a:r>
              <a:rPr lang="en-US" b="1" i="1" dirty="0">
                <a:solidFill>
                  <a:srgbClr val="FF0000"/>
                </a:solidFill>
              </a:rPr>
              <a:t>y </a:t>
            </a:r>
            <a:r>
              <a:rPr lang="en-US" b="1" dirty="0">
                <a:solidFill>
                  <a:srgbClr val="FF0000"/>
                </a:solidFill>
              </a:rPr>
              <a:t>= 6 are thin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cs typeface="Times New Roman" panose="02020603050405020304" pitchFamily="18" charset="0"/>
              </a:rPr>
              <a:t>First data and kernel, </a:t>
            </a:r>
            <a:r>
              <a:rPr lang="en-US" dirty="0" smtClean="0">
                <a:cs typeface="Times New Roman" panose="02020603050405020304" pitchFamily="18" charset="0"/>
              </a:rPr>
              <a:t>without and with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en-US" dirty="0">
                <a:cs typeface="Times New Roman" panose="02020603050405020304" pitchFamily="18" charset="0"/>
              </a:rPr>
              <a:t>censoring </a:t>
            </a:r>
            <a:r>
              <a:rPr lang="en-US" dirty="0" smtClean="0">
                <a:cs typeface="Times New Roman" panose="02020603050405020304" pitchFamily="18" charset="0"/>
              </a:rPr>
              <a:t>of </a:t>
            </a:r>
            <a:r>
              <a:rPr lang="en-US" dirty="0">
                <a:cs typeface="Times New Roman" panose="02020603050405020304" pitchFamily="18" charset="0"/>
              </a:rPr>
              <a:t>growth </a:t>
            </a:r>
            <a:r>
              <a:rPr lang="en-US" dirty="0" smtClean="0">
                <a:cs typeface="Times New Roman" panose="02020603050405020304" pitchFamily="18" charset="0"/>
              </a:rPr>
              <a:t>rates -15 </a:t>
            </a:r>
            <a:r>
              <a:rPr lang="en-US" dirty="0">
                <a:cs typeface="Times New Roman" panose="02020603050405020304" pitchFamily="18" charset="0"/>
              </a:rPr>
              <a:t>&lt;</a:t>
            </a:r>
            <a:r>
              <a:rPr lang="en-US" dirty="0" smtClean="0">
                <a:cs typeface="Times New Roman" panose="02020603050405020304" pitchFamily="18" charset="0"/>
              </a:rPr>
              <a:t> g &lt; 15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" y="144363"/>
            <a:ext cx="9028164" cy="6569275"/>
          </a:xfrm>
        </p:spPr>
      </p:pic>
    </p:spTree>
    <p:extLst>
      <p:ext uri="{BB962C8B-B14F-4D97-AF65-F5344CB8AC3E}">
        <p14:creationId xmlns:p14="http://schemas.microsoft.com/office/powerpoint/2010/main" val="47613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" y="160644"/>
            <a:ext cx="8983416" cy="6536713"/>
          </a:xfrm>
        </p:spPr>
      </p:pic>
    </p:spTree>
    <p:extLst>
      <p:ext uri="{BB962C8B-B14F-4D97-AF65-F5344CB8AC3E}">
        <p14:creationId xmlns:p14="http://schemas.microsoft.com/office/powerpoint/2010/main" val="37671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" y="130324"/>
            <a:ext cx="9066752" cy="6597352"/>
          </a:xfrm>
        </p:spPr>
      </p:pic>
    </p:spTree>
    <p:extLst>
      <p:ext uri="{BB962C8B-B14F-4D97-AF65-F5344CB8AC3E}">
        <p14:creationId xmlns:p14="http://schemas.microsoft.com/office/powerpoint/2010/main" val="17704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" y="144252"/>
            <a:ext cx="9028471" cy="6569497"/>
          </a:xfrm>
        </p:spPr>
      </p:pic>
    </p:spTree>
    <p:extLst>
      <p:ext uri="{BB962C8B-B14F-4D97-AF65-F5344CB8AC3E}">
        <p14:creationId xmlns:p14="http://schemas.microsoft.com/office/powerpoint/2010/main" val="40073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0" y="183475"/>
            <a:ext cx="8920660" cy="6491050"/>
          </a:xfrm>
        </p:spPr>
      </p:pic>
    </p:spTree>
    <p:extLst>
      <p:ext uri="{BB962C8B-B14F-4D97-AF65-F5344CB8AC3E}">
        <p14:creationId xmlns:p14="http://schemas.microsoft.com/office/powerpoint/2010/main" val="35595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" y="147659"/>
            <a:ext cx="9019105" cy="6562682"/>
          </a:xfrm>
        </p:spPr>
      </p:pic>
    </p:spTree>
    <p:extLst>
      <p:ext uri="{BB962C8B-B14F-4D97-AF65-F5344CB8AC3E}">
        <p14:creationId xmlns:p14="http://schemas.microsoft.com/office/powerpoint/2010/main" val="42548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62439"/>
            <a:ext cx="9079904" cy="6606922"/>
          </a:xfrm>
        </p:spPr>
      </p:pic>
    </p:spTree>
    <p:extLst>
      <p:ext uri="{BB962C8B-B14F-4D97-AF65-F5344CB8AC3E}">
        <p14:creationId xmlns:p14="http://schemas.microsoft.com/office/powerpoint/2010/main" val="6205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" y="117511"/>
            <a:ext cx="9098775" cy="6622979"/>
          </a:xfrm>
        </p:spPr>
      </p:pic>
    </p:spTree>
    <p:extLst>
      <p:ext uri="{BB962C8B-B14F-4D97-AF65-F5344CB8AC3E}">
        <p14:creationId xmlns:p14="http://schemas.microsoft.com/office/powerpoint/2010/main" val="26453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12968" cy="59766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Times New Roman" panose="02020603050405020304" pitchFamily="18" charset="0"/>
              </a:rPr>
              <a:t>Kernels without scatter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err="1" smtClean="0">
                <a:cs typeface="Times New Roman" panose="02020603050405020304" pitchFamily="18" charset="0"/>
              </a:rPr>
              <a:t>Epanechnikov</a:t>
            </a:r>
            <a:r>
              <a:rPr lang="en-US" sz="2800" dirty="0" smtClean="0">
                <a:cs typeface="Times New Roman" panose="02020603050405020304" pitchFamily="18" charset="0"/>
              </a:rPr>
              <a:t> kernel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95% confidence intervals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Experiments with bandwidth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err="1" smtClean="0">
                <a:cs typeface="Times New Roman" panose="02020603050405020304" pitchFamily="18" charset="0"/>
              </a:rPr>
              <a:t>Bw</a:t>
            </a:r>
            <a:r>
              <a:rPr lang="en-US" sz="2800" dirty="0" smtClean="0">
                <a:cs typeface="Times New Roman" panose="02020603050405020304" pitchFamily="18" charset="0"/>
              </a:rPr>
              <a:t> = 0.1 to 1.5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Recall thin data below </a:t>
            </a:r>
            <a:r>
              <a:rPr lang="en-US" sz="2800" i="1" dirty="0" smtClean="0">
                <a:cs typeface="Times New Roman" panose="02020603050405020304" pitchFamily="18" charset="0"/>
              </a:rPr>
              <a:t>y</a:t>
            </a:r>
            <a:r>
              <a:rPr lang="en-US" sz="2800" dirty="0" smtClean="0">
                <a:cs typeface="Times New Roman" panose="02020603050405020304" pitchFamily="18" charset="0"/>
              </a:rPr>
              <a:t> = 6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>
                <a:cs typeface="Times New Roman" panose="02020603050405020304" pitchFamily="18" charset="0"/>
              </a:rPr>
              <a:t/>
            </a:r>
            <a:br>
              <a:rPr lang="en-US" sz="2800" dirty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cs typeface="Times New Roman" panose="02020603050405020304" pitchFamily="18" charset="0"/>
              </a:rPr>
              <a:t> clear hump shape appears with two properties: 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Line 1 divide the countries that are catching up and not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Line 2 divide diverging and converging countries .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From </a:t>
            </a:r>
            <a:r>
              <a:rPr lang="en-US" sz="2800" dirty="0" err="1" smtClean="0">
                <a:cs typeface="Times New Roman" panose="02020603050405020304" pitchFamily="18" charset="0"/>
              </a:rPr>
              <a:t>bw</a:t>
            </a:r>
            <a:r>
              <a:rPr lang="en-US" sz="2800" dirty="0" smtClean="0">
                <a:cs typeface="Times New Roman" panose="02020603050405020304" pitchFamily="18" charset="0"/>
              </a:rPr>
              <a:t> = 0.1 to 0.5 the lines are robust, but then they  move </a:t>
            </a:r>
            <a:r>
              <a:rPr lang="en-US" sz="2800" smtClean="0">
                <a:cs typeface="Times New Roman" panose="02020603050405020304" pitchFamily="18" charset="0"/>
              </a:rPr>
              <a:t>upward and closer </a:t>
            </a:r>
            <a:endParaRPr 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" y="170450"/>
            <a:ext cx="8956462" cy="6517101"/>
          </a:xfrm>
        </p:spPr>
      </p:pic>
    </p:spTree>
    <p:extLst>
      <p:ext uri="{BB962C8B-B14F-4D97-AF65-F5344CB8AC3E}">
        <p14:creationId xmlns:p14="http://schemas.microsoft.com/office/powerpoint/2010/main" val="38400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" y="157912"/>
            <a:ext cx="8990924" cy="6542176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" y="160644"/>
            <a:ext cx="8983416" cy="6536713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" y="134446"/>
            <a:ext cx="9055423" cy="6589109"/>
          </a:xfrm>
        </p:spPr>
      </p:pic>
    </p:spTree>
    <p:extLst>
      <p:ext uri="{BB962C8B-B14F-4D97-AF65-F5344CB8AC3E}">
        <p14:creationId xmlns:p14="http://schemas.microsoft.com/office/powerpoint/2010/main" val="34620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" y="152636"/>
            <a:ext cx="9005424" cy="6552728"/>
          </a:xfrm>
        </p:spPr>
      </p:pic>
    </p:spTree>
    <p:extLst>
      <p:ext uri="{BB962C8B-B14F-4D97-AF65-F5344CB8AC3E}">
        <p14:creationId xmlns:p14="http://schemas.microsoft.com/office/powerpoint/2010/main" val="14998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43</Words>
  <Application>Microsoft Office PowerPoint</Application>
  <PresentationFormat>On-screen Show (4:3)</PresentationFormat>
  <Paragraphs>21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Grand Transition Main group The (g, y)-kernels</vt:lpstr>
      <vt:lpstr>PowerPoint Presentation</vt:lpstr>
      <vt:lpstr>PowerPoint Presentation</vt:lpstr>
      <vt:lpstr>Kernels without scatter Epanechnikov kernel  95% confidence intervals Experiments with bandwidth Bw = 0.1 to 1.5 Recall thin data below y = 6   A clear hump shape appears with two properties:  Line 1 divide the countries that are catching up and not Line 2 divide diverging and converging countries . From bw = 0.1 to 0.5 the lines are robust, but then they  move upward and closer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Aarhus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growth-income kernel</dc:title>
  <dc:creator>Martin Paldam</dc:creator>
  <cp:lastModifiedBy>Martin Paldam</cp:lastModifiedBy>
  <cp:revision>22</cp:revision>
  <cp:lastPrinted>2016-03-10T12:56:09Z</cp:lastPrinted>
  <dcterms:created xsi:type="dcterms:W3CDTF">2015-12-15T12:39:16Z</dcterms:created>
  <dcterms:modified xsi:type="dcterms:W3CDTF">2016-03-17T13:10:56Z</dcterms:modified>
</cp:coreProperties>
</file>